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56" r:id="rId2"/>
    <p:sldId id="257" r:id="rId3"/>
    <p:sldId id="258" r:id="rId4"/>
    <p:sldId id="259" r:id="rId5"/>
    <p:sldId id="260" r:id="rId6"/>
    <p:sldId id="262"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EBA5AF-C2D6-4DAD-A77B-385F6C493D4A}" v="380" dt="2021-10-31T20:28:46.543"/>
    <p1510:client id="{4EA47DD5-2D16-D160-4509-D02E98FE8C55}" v="7" dt="2021-11-01T16:38:16.561"/>
    <p1510:client id="{65CBB805-E084-7347-B3C6-BAB55ABCF460}" v="54" dt="2021-11-03T15:16:47.149"/>
    <p1510:client id="{7BA89BCA-69CD-E46F-03C5-3BBDDA4FE760}" v="19" dt="2021-11-08T09:18:37.273"/>
    <p1510:client id="{7F53EFEA-6A67-322C-2719-239C04D9C7EA}" v="8" dt="2021-11-08T09:20:45.315"/>
    <p1510:client id="{8620534E-FE3A-4C14-B360-ABBAC5C96F00}" v="45" dt="2021-10-16T11:59:23.997"/>
    <p1510:client id="{EFD5E121-7FFC-3A0F-DE23-284EFF90FBB7}" v="70" dt="2021-10-31T15:17:09.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6" d="100"/>
          <a:sy n="116" d="100"/>
        </p:scale>
        <p:origin x="1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1/17/2022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9954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1/17/2022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066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dirty="0"/>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76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dirty="0"/>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53607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3452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1/17/2022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5655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1/17/2022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4775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dirty="0"/>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22954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3084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C9CA7B-DFD4-44B5-8C60-D14B8CD1FB59}" type="datetimeFigureOut">
              <a:rPr lang="en-US" dirty="0"/>
              <a:t>1/17/2022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8467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1/17/2022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089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BDB8791-F1B0-41E7-B7FD-A781E65C4266}" type="datetimeFigureOut">
              <a:rPr lang="en-US" dirty="0"/>
              <a:t>1/17/2022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777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FDD63B2-E120-4ED8-B27B-C685F510A5FE}" type="datetimeFigureOut">
              <a:rPr lang="en-US" dirty="0"/>
              <a:t>1/17/2022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6318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1/17/2022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4824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1/17/2022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38528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1/17/2022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968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1/17/2022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127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1/17/2022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33378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hyperlink" Target="https://abcchildcare.org.uk/"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Freeform 5">
            <a:extLst>
              <a:ext uri="{FF2B5EF4-FFF2-40B4-BE49-F238E27FC236}">
                <a16:creationId xmlns="" xmlns:a16="http://schemas.microsoft.com/office/drawing/2014/main" id="{2D529E20-662F-4915-ACD7-970C026FDB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4" name="Picture 4" descr="A picture containing sky, outdoor, building, house&#10;&#10;Description automatically generated">
            <a:extLst>
              <a:ext uri="{FF2B5EF4-FFF2-40B4-BE49-F238E27FC236}">
                <a16:creationId xmlns="" xmlns:a16="http://schemas.microsoft.com/office/drawing/2014/main" id="{CB7E00BE-6B34-4E9E-B91D-9538F4EAE378}"/>
              </a:ext>
            </a:extLst>
          </p:cNvPr>
          <p:cNvPicPr>
            <a:picLocks noChangeAspect="1"/>
          </p:cNvPicPr>
          <p:nvPr/>
        </p:nvPicPr>
        <p:blipFill rotWithShape="1">
          <a:blip r:embed="rId2"/>
          <a:srcRect l="15775" r="15776" b="1"/>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54" name="Freeform 5">
            <a:extLst>
              <a:ext uri="{FF2B5EF4-FFF2-40B4-BE49-F238E27FC236}">
                <a16:creationId xmlns="" xmlns:a16="http://schemas.microsoft.com/office/drawing/2014/main" id="{1AD5EB79-7F9A-4BBC-92A5-188382CBA1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ctrTitle"/>
          </p:nvPr>
        </p:nvSpPr>
        <p:spPr>
          <a:xfrm>
            <a:off x="5793384" y="1339588"/>
            <a:ext cx="5428551" cy="1691205"/>
          </a:xfrm>
        </p:spPr>
        <p:txBody>
          <a:bodyPr>
            <a:normAutofit fontScale="90000"/>
          </a:bodyPr>
          <a:lstStyle/>
          <a:p>
            <a:r>
              <a:rPr lang="en-US"/>
              <a:t>ABC Childcare Ipswich Ltd</a:t>
            </a:r>
          </a:p>
        </p:txBody>
      </p:sp>
      <p:sp>
        <p:nvSpPr>
          <p:cNvPr id="56" name="Rectangle 55">
            <a:extLst>
              <a:ext uri="{FF2B5EF4-FFF2-40B4-BE49-F238E27FC236}">
                <a16:creationId xmlns="" xmlns:a16="http://schemas.microsoft.com/office/drawing/2014/main" id="{B9B8A17F-DC3A-4D9A-AA53-9BFB894CD7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 xmlns:a16="http://schemas.microsoft.com/office/drawing/2014/main" id="{B21F5356-5EC8-42B0-9AD2-A009BE3F65A5}"/>
              </a:ext>
            </a:extLst>
          </p:cNvPr>
          <p:cNvSpPr txBox="1"/>
          <p:nvPr/>
        </p:nvSpPr>
        <p:spPr>
          <a:xfrm>
            <a:off x="5486400" y="3433916"/>
            <a:ext cx="611074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Lucida Sans"/>
              </a:rPr>
              <a:t>Here at ABC, our aims are simple. We want to provide the best possible setting for your child to learn and grow. We offer a bright, safe, friendly and encouraging environment for every child. We want all of our children to enjoy their time here, challenge themselves through independent play and supported learning and explore their potential to the full.</a:t>
            </a:r>
            <a:endParaRPr lang="en-US" dirty="0">
              <a:solidFill>
                <a:schemeClr val="bg1"/>
              </a:solidFill>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a:extLst>
              <a:ext uri="{FF2B5EF4-FFF2-40B4-BE49-F238E27FC236}">
                <a16:creationId xmlns="" xmlns:a16="http://schemas.microsoft.com/office/drawing/2014/main" id="{6206C497-B53A-46B4-B314-B13D242A95CE}"/>
              </a:ext>
            </a:extLst>
          </p:cNvPr>
          <p:cNvPicPr>
            <a:picLocks noChangeAspect="1"/>
          </p:cNvPicPr>
          <p:nvPr/>
        </p:nvPicPr>
        <p:blipFill rotWithShape="1">
          <a:blip r:embed="rId2"/>
          <a:srcRect r="-2" b="6357"/>
          <a:stretch/>
        </p:blipFill>
        <p:spPr>
          <a:xfrm>
            <a:off x="477086" y="466162"/>
            <a:ext cx="5615867" cy="3937502"/>
          </a:xfrm>
          <a:custGeom>
            <a:avLst/>
            <a:gdLst/>
            <a:ahLst/>
            <a:cxnLst/>
            <a:rect l="l" t="t" r="r" b="b"/>
            <a:pathLst>
              <a:path w="5615867" h="3937502">
                <a:moveTo>
                  <a:pt x="0" y="0"/>
                </a:moveTo>
                <a:lnTo>
                  <a:pt x="5615867" y="0"/>
                </a:lnTo>
                <a:lnTo>
                  <a:pt x="5615867" y="3592995"/>
                </a:lnTo>
                <a:lnTo>
                  <a:pt x="5526768" y="3592995"/>
                </a:lnTo>
                <a:lnTo>
                  <a:pt x="5297516" y="3589699"/>
                </a:lnTo>
                <a:lnTo>
                  <a:pt x="5072759" y="3584753"/>
                </a:lnTo>
                <a:lnTo>
                  <a:pt x="4850251" y="3580082"/>
                </a:lnTo>
                <a:lnTo>
                  <a:pt x="4632236" y="3574861"/>
                </a:lnTo>
                <a:lnTo>
                  <a:pt x="4415345" y="3566894"/>
                </a:lnTo>
                <a:lnTo>
                  <a:pt x="4201828" y="3558376"/>
                </a:lnTo>
                <a:lnTo>
                  <a:pt x="3992803" y="3550683"/>
                </a:lnTo>
                <a:lnTo>
                  <a:pt x="3584870" y="3528977"/>
                </a:lnTo>
                <a:lnTo>
                  <a:pt x="3193793" y="3505898"/>
                </a:lnTo>
                <a:lnTo>
                  <a:pt x="2818449" y="3481719"/>
                </a:lnTo>
                <a:lnTo>
                  <a:pt x="2463334" y="3455068"/>
                </a:lnTo>
                <a:lnTo>
                  <a:pt x="2123952" y="3427317"/>
                </a:lnTo>
                <a:lnTo>
                  <a:pt x="1809292" y="3397369"/>
                </a:lnTo>
                <a:lnTo>
                  <a:pt x="1513738" y="3367971"/>
                </a:lnTo>
                <a:lnTo>
                  <a:pt x="1241781" y="3338572"/>
                </a:lnTo>
                <a:lnTo>
                  <a:pt x="992302" y="3310822"/>
                </a:lnTo>
                <a:lnTo>
                  <a:pt x="770916" y="3284445"/>
                </a:lnTo>
                <a:lnTo>
                  <a:pt x="570883" y="3259442"/>
                </a:lnTo>
                <a:lnTo>
                  <a:pt x="402316" y="3238561"/>
                </a:lnTo>
                <a:lnTo>
                  <a:pt x="260719" y="3218778"/>
                </a:lnTo>
                <a:lnTo>
                  <a:pt x="66304" y="3190479"/>
                </a:lnTo>
                <a:lnTo>
                  <a:pt x="1" y="3180862"/>
                </a:lnTo>
                <a:lnTo>
                  <a:pt x="1" y="3937502"/>
                </a:lnTo>
                <a:lnTo>
                  <a:pt x="0" y="3937502"/>
                </a:lnTo>
                <a:close/>
              </a:path>
            </a:pathLst>
          </a:custGeom>
        </p:spPr>
      </p:pic>
      <p:pic>
        <p:nvPicPr>
          <p:cNvPr id="8" name="Picture 8" descr="A picture containing indoor&#10;&#10;Description automatically generated">
            <a:extLst>
              <a:ext uri="{FF2B5EF4-FFF2-40B4-BE49-F238E27FC236}">
                <a16:creationId xmlns="" xmlns:a16="http://schemas.microsoft.com/office/drawing/2014/main" id="{1759CAE6-A4C5-4AFA-B850-12DAEF65EC18}"/>
              </a:ext>
            </a:extLst>
          </p:cNvPr>
          <p:cNvPicPr>
            <a:picLocks noChangeAspect="1"/>
          </p:cNvPicPr>
          <p:nvPr/>
        </p:nvPicPr>
        <p:blipFill rotWithShape="1">
          <a:blip r:embed="rId3"/>
          <a:srcRect t="6028" r="-1" b="8622"/>
          <a:stretch/>
        </p:blipFill>
        <p:spPr>
          <a:xfrm>
            <a:off x="6089905" y="454911"/>
            <a:ext cx="5625013" cy="3594644"/>
          </a:xfrm>
          <a:custGeom>
            <a:avLst/>
            <a:gdLst/>
            <a:ahLst/>
            <a:cxnLst/>
            <a:rect l="l" t="t" r="r" b="b"/>
            <a:pathLst>
              <a:path w="5625013" h="3594644">
                <a:moveTo>
                  <a:pt x="0" y="0"/>
                </a:moveTo>
                <a:lnTo>
                  <a:pt x="5625013" y="0"/>
                </a:lnTo>
                <a:lnTo>
                  <a:pt x="5625013" y="3182785"/>
                </a:lnTo>
                <a:lnTo>
                  <a:pt x="5369916" y="3223724"/>
                </a:lnTo>
                <a:lnTo>
                  <a:pt x="5115940" y="3262739"/>
                </a:lnTo>
                <a:lnTo>
                  <a:pt x="4860842" y="3300930"/>
                </a:lnTo>
                <a:lnTo>
                  <a:pt x="4604619" y="3333626"/>
                </a:lnTo>
                <a:lnTo>
                  <a:pt x="4349520" y="3366596"/>
                </a:lnTo>
                <a:lnTo>
                  <a:pt x="4093297" y="3397369"/>
                </a:lnTo>
                <a:lnTo>
                  <a:pt x="3840446" y="3423746"/>
                </a:lnTo>
                <a:lnTo>
                  <a:pt x="3584223" y="3448748"/>
                </a:lnTo>
                <a:lnTo>
                  <a:pt x="3329125" y="3471553"/>
                </a:lnTo>
                <a:lnTo>
                  <a:pt x="3078521" y="3491336"/>
                </a:lnTo>
                <a:lnTo>
                  <a:pt x="2824547" y="3511118"/>
                </a:lnTo>
                <a:lnTo>
                  <a:pt x="2573942" y="3527604"/>
                </a:lnTo>
                <a:lnTo>
                  <a:pt x="2323339" y="3540517"/>
                </a:lnTo>
                <a:lnTo>
                  <a:pt x="2073860" y="3553980"/>
                </a:lnTo>
                <a:lnTo>
                  <a:pt x="1826627" y="3565245"/>
                </a:lnTo>
                <a:lnTo>
                  <a:pt x="1581642" y="3573213"/>
                </a:lnTo>
                <a:lnTo>
                  <a:pt x="1336657" y="3580082"/>
                </a:lnTo>
                <a:lnTo>
                  <a:pt x="1093921" y="3586676"/>
                </a:lnTo>
                <a:lnTo>
                  <a:pt x="854555" y="3589699"/>
                </a:lnTo>
                <a:lnTo>
                  <a:pt x="615189" y="3592995"/>
                </a:lnTo>
                <a:lnTo>
                  <a:pt x="379194" y="3594644"/>
                </a:lnTo>
                <a:lnTo>
                  <a:pt x="145448" y="3592995"/>
                </a:lnTo>
                <a:lnTo>
                  <a:pt x="0" y="3592995"/>
                </a:lnTo>
                <a:close/>
              </a:path>
            </a:pathLst>
          </a:custGeom>
        </p:spPr>
      </p:pic>
      <p:sp>
        <p:nvSpPr>
          <p:cNvPr id="36" name="Freeform 16">
            <a:extLst>
              <a:ext uri="{FF2B5EF4-FFF2-40B4-BE49-F238E27FC236}">
                <a16:creationId xmlns="" xmlns:a16="http://schemas.microsoft.com/office/drawing/2014/main" id="{E4F17063-EDA4-417B-946F-BA357F3B39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7" name="Freeform: Shape 40">
            <a:extLst>
              <a:ext uri="{FF2B5EF4-FFF2-40B4-BE49-F238E27FC236}">
                <a16:creationId xmlns="" xmlns:a16="http://schemas.microsoft.com/office/drawing/2014/main" id="{D36F3EEA-55D4-4677-80E7-92D00B8F34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8" name="Freeform 5">
            <a:extLst>
              <a:ext uri="{FF2B5EF4-FFF2-40B4-BE49-F238E27FC236}">
                <a16:creationId xmlns="" xmlns:a16="http://schemas.microsoft.com/office/drawing/2014/main" id="{C91E93A7-6C7F-4F77-9CB0-280D958EF4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extBox 1">
            <a:extLst>
              <a:ext uri="{FF2B5EF4-FFF2-40B4-BE49-F238E27FC236}">
                <a16:creationId xmlns="" xmlns:a16="http://schemas.microsoft.com/office/drawing/2014/main" id="{1ABA3055-AD10-4A84-9D27-999C96861E47}"/>
              </a:ext>
            </a:extLst>
          </p:cNvPr>
          <p:cNvSpPr txBox="1"/>
          <p:nvPr/>
        </p:nvSpPr>
        <p:spPr>
          <a:xfrm>
            <a:off x="1479826" y="4110824"/>
            <a:ext cx="9668577" cy="19089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ts val="1000"/>
              </a:spcBef>
              <a:buClr>
                <a:schemeClr val="accent1"/>
              </a:buClr>
              <a:buSzPct val="80000"/>
            </a:pPr>
            <a:r>
              <a:rPr lang="en-US" dirty="0"/>
              <a:t>Role play and technology: an area to explore your imaginations, you can be who or whatever you want. This area is changed to reflect the children’s interests. What will you be when you come and play?</a:t>
            </a:r>
            <a:endParaRPr lang="en-US"/>
          </a:p>
        </p:txBody>
      </p:sp>
    </p:spTree>
    <p:extLst>
      <p:ext uri="{BB962C8B-B14F-4D97-AF65-F5344CB8AC3E}">
        <p14:creationId xmlns:p14="http://schemas.microsoft.com/office/powerpoint/2010/main" val="32621520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descr="A picture containing indoor, floor, room, living&#10;&#10;Description automatically generated">
            <a:extLst>
              <a:ext uri="{FF2B5EF4-FFF2-40B4-BE49-F238E27FC236}">
                <a16:creationId xmlns="" xmlns:a16="http://schemas.microsoft.com/office/drawing/2014/main" id="{2EBD7F03-6D78-42D3-BF0D-83A45205EBF2}"/>
              </a:ext>
            </a:extLst>
          </p:cNvPr>
          <p:cNvPicPr>
            <a:picLocks noChangeAspect="1"/>
          </p:cNvPicPr>
          <p:nvPr/>
        </p:nvPicPr>
        <p:blipFill rotWithShape="1">
          <a:blip r:embed="rId2"/>
          <a:srcRect r="-2" b="6357"/>
          <a:stretch/>
        </p:blipFill>
        <p:spPr>
          <a:xfrm>
            <a:off x="477086" y="466162"/>
            <a:ext cx="5615867" cy="3937502"/>
          </a:xfrm>
          <a:custGeom>
            <a:avLst/>
            <a:gdLst/>
            <a:ahLst/>
            <a:cxnLst/>
            <a:rect l="l" t="t" r="r" b="b"/>
            <a:pathLst>
              <a:path w="5615867" h="3937502">
                <a:moveTo>
                  <a:pt x="0" y="0"/>
                </a:moveTo>
                <a:lnTo>
                  <a:pt x="5615867" y="0"/>
                </a:lnTo>
                <a:lnTo>
                  <a:pt x="5615867" y="3592995"/>
                </a:lnTo>
                <a:lnTo>
                  <a:pt x="5526768" y="3592995"/>
                </a:lnTo>
                <a:lnTo>
                  <a:pt x="5297516" y="3589699"/>
                </a:lnTo>
                <a:lnTo>
                  <a:pt x="5072759" y="3584753"/>
                </a:lnTo>
                <a:lnTo>
                  <a:pt x="4850251" y="3580082"/>
                </a:lnTo>
                <a:lnTo>
                  <a:pt x="4632236" y="3574861"/>
                </a:lnTo>
                <a:lnTo>
                  <a:pt x="4415345" y="3566894"/>
                </a:lnTo>
                <a:lnTo>
                  <a:pt x="4201828" y="3558376"/>
                </a:lnTo>
                <a:lnTo>
                  <a:pt x="3992803" y="3550683"/>
                </a:lnTo>
                <a:lnTo>
                  <a:pt x="3584870" y="3528977"/>
                </a:lnTo>
                <a:lnTo>
                  <a:pt x="3193793" y="3505898"/>
                </a:lnTo>
                <a:lnTo>
                  <a:pt x="2818449" y="3481719"/>
                </a:lnTo>
                <a:lnTo>
                  <a:pt x="2463334" y="3455068"/>
                </a:lnTo>
                <a:lnTo>
                  <a:pt x="2123952" y="3427317"/>
                </a:lnTo>
                <a:lnTo>
                  <a:pt x="1809292" y="3397369"/>
                </a:lnTo>
                <a:lnTo>
                  <a:pt x="1513738" y="3367971"/>
                </a:lnTo>
                <a:lnTo>
                  <a:pt x="1241781" y="3338572"/>
                </a:lnTo>
                <a:lnTo>
                  <a:pt x="992302" y="3310822"/>
                </a:lnTo>
                <a:lnTo>
                  <a:pt x="770916" y="3284445"/>
                </a:lnTo>
                <a:lnTo>
                  <a:pt x="570883" y="3259442"/>
                </a:lnTo>
                <a:lnTo>
                  <a:pt x="402316" y="3238561"/>
                </a:lnTo>
                <a:lnTo>
                  <a:pt x="260719" y="3218778"/>
                </a:lnTo>
                <a:lnTo>
                  <a:pt x="66304" y="3190479"/>
                </a:lnTo>
                <a:lnTo>
                  <a:pt x="1" y="3180862"/>
                </a:lnTo>
                <a:lnTo>
                  <a:pt x="1" y="3937502"/>
                </a:lnTo>
                <a:lnTo>
                  <a:pt x="0" y="3937502"/>
                </a:lnTo>
                <a:close/>
              </a:path>
            </a:pathLst>
          </a:custGeom>
        </p:spPr>
      </p:pic>
      <p:pic>
        <p:nvPicPr>
          <p:cNvPr id="7" name="Picture 7" descr="A picture containing text, indoor, floor&#10;&#10;Description automatically generated">
            <a:extLst>
              <a:ext uri="{FF2B5EF4-FFF2-40B4-BE49-F238E27FC236}">
                <a16:creationId xmlns="" xmlns:a16="http://schemas.microsoft.com/office/drawing/2014/main" id="{0741B866-E293-44F4-9180-13C59651A25C}"/>
              </a:ext>
            </a:extLst>
          </p:cNvPr>
          <p:cNvPicPr>
            <a:picLocks noChangeAspect="1"/>
          </p:cNvPicPr>
          <p:nvPr/>
        </p:nvPicPr>
        <p:blipFill rotWithShape="1">
          <a:blip r:embed="rId3"/>
          <a:srcRect r="1" b="14660"/>
          <a:stretch/>
        </p:blipFill>
        <p:spPr>
          <a:xfrm>
            <a:off x="6089905" y="454911"/>
            <a:ext cx="5625013" cy="3594644"/>
          </a:xfrm>
          <a:custGeom>
            <a:avLst/>
            <a:gdLst/>
            <a:ahLst/>
            <a:cxnLst/>
            <a:rect l="l" t="t" r="r" b="b"/>
            <a:pathLst>
              <a:path w="5625013" h="3594644">
                <a:moveTo>
                  <a:pt x="0" y="0"/>
                </a:moveTo>
                <a:lnTo>
                  <a:pt x="5625013" y="0"/>
                </a:lnTo>
                <a:lnTo>
                  <a:pt x="5625013" y="3182785"/>
                </a:lnTo>
                <a:lnTo>
                  <a:pt x="5369916" y="3223724"/>
                </a:lnTo>
                <a:lnTo>
                  <a:pt x="5115940" y="3262739"/>
                </a:lnTo>
                <a:lnTo>
                  <a:pt x="4860842" y="3300930"/>
                </a:lnTo>
                <a:lnTo>
                  <a:pt x="4604619" y="3333626"/>
                </a:lnTo>
                <a:lnTo>
                  <a:pt x="4349520" y="3366596"/>
                </a:lnTo>
                <a:lnTo>
                  <a:pt x="4093297" y="3397369"/>
                </a:lnTo>
                <a:lnTo>
                  <a:pt x="3840446" y="3423746"/>
                </a:lnTo>
                <a:lnTo>
                  <a:pt x="3584223" y="3448748"/>
                </a:lnTo>
                <a:lnTo>
                  <a:pt x="3329125" y="3471553"/>
                </a:lnTo>
                <a:lnTo>
                  <a:pt x="3078521" y="3491336"/>
                </a:lnTo>
                <a:lnTo>
                  <a:pt x="2824547" y="3511118"/>
                </a:lnTo>
                <a:lnTo>
                  <a:pt x="2573942" y="3527604"/>
                </a:lnTo>
                <a:lnTo>
                  <a:pt x="2323339" y="3540517"/>
                </a:lnTo>
                <a:lnTo>
                  <a:pt x="2073860" y="3553980"/>
                </a:lnTo>
                <a:lnTo>
                  <a:pt x="1826627" y="3565245"/>
                </a:lnTo>
                <a:lnTo>
                  <a:pt x="1581642" y="3573213"/>
                </a:lnTo>
                <a:lnTo>
                  <a:pt x="1336657" y="3580082"/>
                </a:lnTo>
                <a:lnTo>
                  <a:pt x="1093921" y="3586676"/>
                </a:lnTo>
                <a:lnTo>
                  <a:pt x="854555" y="3589699"/>
                </a:lnTo>
                <a:lnTo>
                  <a:pt x="615189" y="3592995"/>
                </a:lnTo>
                <a:lnTo>
                  <a:pt x="379194" y="3594644"/>
                </a:lnTo>
                <a:lnTo>
                  <a:pt x="145448" y="3592995"/>
                </a:lnTo>
                <a:lnTo>
                  <a:pt x="0" y="3592995"/>
                </a:lnTo>
                <a:close/>
              </a:path>
            </a:pathLst>
          </a:custGeom>
        </p:spPr>
      </p:pic>
      <p:sp>
        <p:nvSpPr>
          <p:cNvPr id="30" name="Freeform 16">
            <a:extLst>
              <a:ext uri="{FF2B5EF4-FFF2-40B4-BE49-F238E27FC236}">
                <a16:creationId xmlns="" xmlns:a16="http://schemas.microsoft.com/office/drawing/2014/main" id="{E4F17063-EDA4-417B-946F-BA357F3B39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2" name="Freeform: Shape 31">
            <a:extLst>
              <a:ext uri="{FF2B5EF4-FFF2-40B4-BE49-F238E27FC236}">
                <a16:creationId xmlns="" xmlns:a16="http://schemas.microsoft.com/office/drawing/2014/main" id="{D36F3EEA-55D4-4677-80E7-92D00B8F34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4" name="Freeform 5">
            <a:extLst>
              <a:ext uri="{FF2B5EF4-FFF2-40B4-BE49-F238E27FC236}">
                <a16:creationId xmlns="" xmlns:a16="http://schemas.microsoft.com/office/drawing/2014/main" id="{C91E93A7-6C7F-4F77-9CB0-280D958EF4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9" name="TextBox 8">
            <a:extLst>
              <a:ext uri="{FF2B5EF4-FFF2-40B4-BE49-F238E27FC236}">
                <a16:creationId xmlns="" xmlns:a16="http://schemas.microsoft.com/office/drawing/2014/main" id="{4353020C-8F7E-403C-876E-3D05FC06FDF9}"/>
              </a:ext>
            </a:extLst>
          </p:cNvPr>
          <p:cNvSpPr txBox="1"/>
          <p:nvPr/>
        </p:nvSpPr>
        <p:spPr>
          <a:xfrm>
            <a:off x="856891" y="4249948"/>
            <a:ext cx="438221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Movement Space: a place where you can do lots of big movement’s inside. Developing gross motor skills. </a:t>
            </a:r>
          </a:p>
          <a:p>
            <a:r>
              <a:rPr lang="en-US"/>
              <a:t>This area is also used for carpet time at the end of session before you go home. </a:t>
            </a:r>
          </a:p>
        </p:txBody>
      </p:sp>
      <p:sp>
        <p:nvSpPr>
          <p:cNvPr id="10" name="TextBox 9">
            <a:extLst>
              <a:ext uri="{FF2B5EF4-FFF2-40B4-BE49-F238E27FC236}">
                <a16:creationId xmlns="" xmlns:a16="http://schemas.microsoft.com/office/drawing/2014/main" id="{BFFA044F-41FF-4FCD-B512-226A2AD535E3}"/>
              </a:ext>
            </a:extLst>
          </p:cNvPr>
          <p:cNvSpPr txBox="1"/>
          <p:nvPr/>
        </p:nvSpPr>
        <p:spPr>
          <a:xfrm>
            <a:off x="6924136" y="4249948"/>
            <a:ext cx="364897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Construction and small world: Practice your building skills in this area. Let your imagination run wild the possibilities are endless.</a:t>
            </a:r>
          </a:p>
        </p:txBody>
      </p:sp>
    </p:spTree>
    <p:extLst>
      <p:ext uri="{BB962C8B-B14F-4D97-AF65-F5344CB8AC3E}">
        <p14:creationId xmlns:p14="http://schemas.microsoft.com/office/powerpoint/2010/main" val="10793635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 xmlns:a16="http://schemas.microsoft.com/office/drawing/2014/main" id="{5276E39B-EE3F-4D17-BF9B-B38B05FD5B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text, indoor, floor, wall&#10;&#10;Description automatically generated">
            <a:extLst>
              <a:ext uri="{FF2B5EF4-FFF2-40B4-BE49-F238E27FC236}">
                <a16:creationId xmlns="" xmlns:a16="http://schemas.microsoft.com/office/drawing/2014/main" id="{E9B89171-F6D2-4538-ACBB-5E9C58E2596A}"/>
              </a:ext>
            </a:extLst>
          </p:cNvPr>
          <p:cNvPicPr>
            <a:picLocks noChangeAspect="1"/>
          </p:cNvPicPr>
          <p:nvPr/>
        </p:nvPicPr>
        <p:blipFill rotWithShape="1">
          <a:blip r:embed="rId3"/>
          <a:srcRect l="19432" r="14681"/>
          <a:stretch/>
        </p:blipFill>
        <p:spPr>
          <a:xfrm>
            <a:off x="467934" y="469953"/>
            <a:ext cx="3749040" cy="4267573"/>
          </a:xfrm>
          <a:prstGeom prst="rect">
            <a:avLst/>
          </a:prstGeom>
        </p:spPr>
      </p:pic>
      <p:pic>
        <p:nvPicPr>
          <p:cNvPr id="4" name="Picture 4" descr="A picture containing mollusk, invertebrate, snail, indoor&#10;&#10;Description automatically generated">
            <a:extLst>
              <a:ext uri="{FF2B5EF4-FFF2-40B4-BE49-F238E27FC236}">
                <a16:creationId xmlns="" xmlns:a16="http://schemas.microsoft.com/office/drawing/2014/main" id="{AC35E4ED-108E-4D25-A27F-916F999DA23C}"/>
              </a:ext>
            </a:extLst>
          </p:cNvPr>
          <p:cNvPicPr>
            <a:picLocks noChangeAspect="1"/>
          </p:cNvPicPr>
          <p:nvPr/>
        </p:nvPicPr>
        <p:blipFill rotWithShape="1">
          <a:blip r:embed="rId4"/>
          <a:srcRect l="12317" r="20112"/>
          <a:stretch/>
        </p:blipFill>
        <p:spPr>
          <a:xfrm>
            <a:off x="4276179" y="469951"/>
            <a:ext cx="3639642" cy="4195163"/>
          </a:xfrm>
          <a:prstGeom prst="rect">
            <a:avLst/>
          </a:prstGeom>
        </p:spPr>
      </p:pic>
      <p:pic>
        <p:nvPicPr>
          <p:cNvPr id="2" name="Picture 2">
            <a:extLst>
              <a:ext uri="{FF2B5EF4-FFF2-40B4-BE49-F238E27FC236}">
                <a16:creationId xmlns="" xmlns:a16="http://schemas.microsoft.com/office/drawing/2014/main" id="{683807E8-E5B7-438D-887B-6FEE76BC0491}"/>
              </a:ext>
            </a:extLst>
          </p:cNvPr>
          <p:cNvPicPr>
            <a:picLocks noChangeAspect="1"/>
          </p:cNvPicPr>
          <p:nvPr/>
        </p:nvPicPr>
        <p:blipFill rotWithShape="1">
          <a:blip r:embed="rId5"/>
          <a:srcRect l="28263" r="4876"/>
          <a:stretch/>
        </p:blipFill>
        <p:spPr>
          <a:xfrm>
            <a:off x="7975026" y="469951"/>
            <a:ext cx="3739890" cy="4195163"/>
          </a:xfrm>
          <a:prstGeom prst="rect">
            <a:avLst/>
          </a:prstGeom>
        </p:spPr>
      </p:pic>
      <p:sp>
        <p:nvSpPr>
          <p:cNvPr id="48" name="Freeform 16">
            <a:extLst>
              <a:ext uri="{FF2B5EF4-FFF2-40B4-BE49-F238E27FC236}">
                <a16:creationId xmlns="" xmlns:a16="http://schemas.microsoft.com/office/drawing/2014/main" id="{E4F17063-EDA4-417B-946F-BA357F3B39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useBgFill="1">
        <p:nvSpPr>
          <p:cNvPr id="50" name="Freeform: Shape 49">
            <a:extLst>
              <a:ext uri="{FF2B5EF4-FFF2-40B4-BE49-F238E27FC236}">
                <a16:creationId xmlns="" xmlns:a16="http://schemas.microsoft.com/office/drawing/2014/main" id="{D36F3EEA-55D4-4677-80E7-92D00B8F34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2" name="Freeform 5">
            <a:extLst>
              <a:ext uri="{FF2B5EF4-FFF2-40B4-BE49-F238E27FC236}">
                <a16:creationId xmlns="" xmlns:a16="http://schemas.microsoft.com/office/drawing/2014/main" id="{C91E93A7-6C7F-4F77-9CB0-280D958EF4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 name="TextBox 4">
            <a:extLst>
              <a:ext uri="{FF2B5EF4-FFF2-40B4-BE49-F238E27FC236}">
                <a16:creationId xmlns="" xmlns:a16="http://schemas.microsoft.com/office/drawing/2014/main" id="{D166AC98-11BB-4352-9D64-7038D987B288}"/>
              </a:ext>
            </a:extLst>
          </p:cNvPr>
          <p:cNvSpPr txBox="1"/>
          <p:nvPr/>
        </p:nvSpPr>
        <p:spPr>
          <a:xfrm>
            <a:off x="2033932" y="4110824"/>
            <a:ext cx="4772509" cy="19089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ts val="1000"/>
              </a:spcBef>
              <a:buClr>
                <a:schemeClr val="accent1"/>
              </a:buClr>
              <a:buSzPct val="80000"/>
            </a:pPr>
            <a:r>
              <a:rPr lang="en-US" dirty="0"/>
              <a:t>Science and Nature: Meet Harley our pet, a giant African Land Snail, he lives in this area, you will explore loose parts, </a:t>
            </a:r>
            <a:r>
              <a:rPr lang="en-US"/>
              <a:t>natural objects and learn to take care of </a:t>
            </a:r>
            <a:r>
              <a:rPr lang="en-US" dirty="0"/>
              <a:t>our pet. </a:t>
            </a:r>
            <a:endParaRPr lang="en-US"/>
          </a:p>
        </p:txBody>
      </p:sp>
      <p:sp>
        <p:nvSpPr>
          <p:cNvPr id="6" name="TextBox 5">
            <a:extLst>
              <a:ext uri="{FF2B5EF4-FFF2-40B4-BE49-F238E27FC236}">
                <a16:creationId xmlns="" xmlns:a16="http://schemas.microsoft.com/office/drawing/2014/main" id="{3B140CE8-240F-405D-8C2B-4F444BA53517}"/>
              </a:ext>
            </a:extLst>
          </p:cNvPr>
          <p:cNvSpPr txBox="1"/>
          <p:nvPr/>
        </p:nvSpPr>
        <p:spPr>
          <a:xfrm>
            <a:off x="8246853" y="3948023"/>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Arts and crafts, you can access all the resources here independently and let your creativity flourish. The area is also used for malleable, such as playdough. </a:t>
            </a:r>
          </a:p>
        </p:txBody>
      </p:sp>
    </p:spTree>
    <p:extLst>
      <p:ext uri="{BB962C8B-B14F-4D97-AF65-F5344CB8AC3E}">
        <p14:creationId xmlns:p14="http://schemas.microsoft.com/office/powerpoint/2010/main" val="3137914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5276E39B-EE3F-4D17-BF9B-B38B05FD5B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 name="Picture 6">
            <a:extLst>
              <a:ext uri="{FF2B5EF4-FFF2-40B4-BE49-F238E27FC236}">
                <a16:creationId xmlns="" xmlns:a16="http://schemas.microsoft.com/office/drawing/2014/main" id="{BA22571A-6007-4E3D-BE99-5FDA9EDCDA76}"/>
              </a:ext>
            </a:extLst>
          </p:cNvPr>
          <p:cNvPicPr>
            <a:picLocks noChangeAspect="1"/>
          </p:cNvPicPr>
          <p:nvPr/>
        </p:nvPicPr>
        <p:blipFill rotWithShape="1">
          <a:blip r:embed="rId3"/>
          <a:srcRect l="4481" r="2" b="2"/>
          <a:stretch/>
        </p:blipFill>
        <p:spPr>
          <a:xfrm>
            <a:off x="467934" y="469953"/>
            <a:ext cx="2764648" cy="3852182"/>
          </a:xfrm>
          <a:prstGeom prst="rect">
            <a:avLst/>
          </a:prstGeom>
        </p:spPr>
      </p:pic>
      <p:pic>
        <p:nvPicPr>
          <p:cNvPr id="8" name="Picture 8" descr="A picture containing wall, indoor&#10;&#10;Description automatically generated">
            <a:extLst>
              <a:ext uri="{FF2B5EF4-FFF2-40B4-BE49-F238E27FC236}">
                <a16:creationId xmlns="" xmlns:a16="http://schemas.microsoft.com/office/drawing/2014/main" id="{9A005237-1140-4715-8F39-3F9D034B8D10}"/>
              </a:ext>
            </a:extLst>
          </p:cNvPr>
          <p:cNvPicPr>
            <a:picLocks noChangeAspect="1"/>
          </p:cNvPicPr>
          <p:nvPr/>
        </p:nvPicPr>
        <p:blipFill rotWithShape="1">
          <a:blip r:embed="rId4"/>
          <a:srcRect t="12219" r="-2" b="1534"/>
          <a:stretch/>
        </p:blipFill>
        <p:spPr>
          <a:xfrm>
            <a:off x="3303911" y="469951"/>
            <a:ext cx="2752344" cy="3852183"/>
          </a:xfrm>
          <a:prstGeom prst="rect">
            <a:avLst/>
          </a:prstGeom>
        </p:spPr>
      </p:pic>
      <p:pic>
        <p:nvPicPr>
          <p:cNvPr id="7" name="Picture 7" descr="A picture containing indoor, wall, toilet&#10;&#10;Description automatically generated">
            <a:extLst>
              <a:ext uri="{FF2B5EF4-FFF2-40B4-BE49-F238E27FC236}">
                <a16:creationId xmlns="" xmlns:a16="http://schemas.microsoft.com/office/drawing/2014/main" id="{152DB7AB-3A2D-4470-9B2A-0E1B36E0B644}"/>
              </a:ext>
            </a:extLst>
          </p:cNvPr>
          <p:cNvPicPr>
            <a:picLocks noChangeAspect="1"/>
          </p:cNvPicPr>
          <p:nvPr/>
        </p:nvPicPr>
        <p:blipFill rotWithShape="1">
          <a:blip r:embed="rId5"/>
          <a:srcRect l="14673" r="28279" b="1"/>
          <a:stretch/>
        </p:blipFill>
        <p:spPr>
          <a:xfrm>
            <a:off x="6055697" y="317548"/>
            <a:ext cx="2752344" cy="3628185"/>
          </a:xfrm>
          <a:prstGeom prst="rect">
            <a:avLst/>
          </a:prstGeom>
        </p:spPr>
      </p:pic>
      <p:pic>
        <p:nvPicPr>
          <p:cNvPr id="4" name="Picture 4">
            <a:extLst>
              <a:ext uri="{FF2B5EF4-FFF2-40B4-BE49-F238E27FC236}">
                <a16:creationId xmlns="" xmlns:a16="http://schemas.microsoft.com/office/drawing/2014/main" id="{D81BE0BC-0588-48DD-8B8A-03300C8CD0B6}"/>
              </a:ext>
            </a:extLst>
          </p:cNvPr>
          <p:cNvPicPr>
            <a:picLocks noChangeAspect="1"/>
          </p:cNvPicPr>
          <p:nvPr/>
        </p:nvPicPr>
        <p:blipFill rotWithShape="1">
          <a:blip r:embed="rId6"/>
          <a:srcRect l="14211" r="36692"/>
          <a:stretch/>
        </p:blipFill>
        <p:spPr>
          <a:xfrm>
            <a:off x="8893749" y="584970"/>
            <a:ext cx="2763657" cy="3640873"/>
          </a:xfrm>
          <a:prstGeom prst="rect">
            <a:avLst/>
          </a:prstGeom>
        </p:spPr>
      </p:pic>
      <p:sp>
        <p:nvSpPr>
          <p:cNvPr id="15" name="Freeform 16">
            <a:extLst>
              <a:ext uri="{FF2B5EF4-FFF2-40B4-BE49-F238E27FC236}">
                <a16:creationId xmlns="" xmlns:a16="http://schemas.microsoft.com/office/drawing/2014/main" id="{E4F17063-EDA4-417B-946F-BA357F3B39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 xmlns:a16="http://schemas.microsoft.com/office/drawing/2014/main" id="{D36F3EEA-55D4-4677-80E7-92D00B8F34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Freeform 5">
            <a:extLst>
              <a:ext uri="{FF2B5EF4-FFF2-40B4-BE49-F238E27FC236}">
                <a16:creationId xmlns="" xmlns:a16="http://schemas.microsoft.com/office/drawing/2014/main" id="{C91E93A7-6C7F-4F77-9CB0-280D958EF4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9" name="TextBox 8">
            <a:extLst>
              <a:ext uri="{FF2B5EF4-FFF2-40B4-BE49-F238E27FC236}">
                <a16:creationId xmlns="" xmlns:a16="http://schemas.microsoft.com/office/drawing/2014/main" id="{2D97D2AD-26DB-4AB1-BB89-650FB8238A90}"/>
              </a:ext>
            </a:extLst>
          </p:cNvPr>
          <p:cNvSpPr txBox="1"/>
          <p:nvPr/>
        </p:nvSpPr>
        <p:spPr>
          <a:xfrm>
            <a:off x="785004" y="3948023"/>
            <a:ext cx="587746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Here you have access to our toilets or potty’s, you can do this independently and you also have access to sinks to be able to wash your hands. An adult can help you if you need them. </a:t>
            </a:r>
          </a:p>
          <a:p>
            <a:r>
              <a:rPr lang="en-US"/>
              <a:t>If you are in a nappy you will be asked by an adult to change your nappy, then you will independently climb the steps and be changed on the nappy unit. </a:t>
            </a:r>
          </a:p>
        </p:txBody>
      </p:sp>
      <p:sp>
        <p:nvSpPr>
          <p:cNvPr id="10" name="TextBox 9">
            <a:extLst>
              <a:ext uri="{FF2B5EF4-FFF2-40B4-BE49-F238E27FC236}">
                <a16:creationId xmlns="" xmlns:a16="http://schemas.microsoft.com/office/drawing/2014/main" id="{61ED57E0-8C94-458D-82F2-5BC19E0CA2B4}"/>
              </a:ext>
            </a:extLst>
          </p:cNvPr>
          <p:cNvSpPr txBox="1"/>
          <p:nvPr/>
        </p:nvSpPr>
        <p:spPr>
          <a:xfrm>
            <a:off x="7527986" y="3818627"/>
            <a:ext cx="413780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This is where you will eat snack, it is your choice if you would like some snack. You will need to wash your hands first then collect your cup and plate, sit down and you can choose from our snack menu what you would like to eat. When you’re finished you will return you cup and plate to the trolley </a:t>
            </a:r>
          </a:p>
        </p:txBody>
      </p:sp>
    </p:spTree>
    <p:extLst>
      <p:ext uri="{BB962C8B-B14F-4D97-AF65-F5344CB8AC3E}">
        <p14:creationId xmlns:p14="http://schemas.microsoft.com/office/powerpoint/2010/main" val="14420828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picture containing text, indoor, room, furniture&#10;&#10;Description automatically generated">
            <a:extLst>
              <a:ext uri="{FF2B5EF4-FFF2-40B4-BE49-F238E27FC236}">
                <a16:creationId xmlns="" xmlns:a16="http://schemas.microsoft.com/office/drawing/2014/main" id="{5D37B62D-1DFA-4D82-B5D2-32477B3B7D3B}"/>
              </a:ext>
            </a:extLst>
          </p:cNvPr>
          <p:cNvPicPr>
            <a:picLocks noChangeAspect="1"/>
          </p:cNvPicPr>
          <p:nvPr/>
        </p:nvPicPr>
        <p:blipFill rotWithShape="1">
          <a:blip r:embed="rId2"/>
          <a:srcRect r="1" b="6516"/>
          <a:stretch/>
        </p:blipFill>
        <p:spPr>
          <a:xfrm>
            <a:off x="477086" y="466162"/>
            <a:ext cx="5615867" cy="3937502"/>
          </a:xfrm>
          <a:custGeom>
            <a:avLst/>
            <a:gdLst/>
            <a:ahLst/>
            <a:cxnLst/>
            <a:rect l="l" t="t" r="r" b="b"/>
            <a:pathLst>
              <a:path w="5615867" h="3937502">
                <a:moveTo>
                  <a:pt x="0" y="0"/>
                </a:moveTo>
                <a:lnTo>
                  <a:pt x="5615867" y="0"/>
                </a:lnTo>
                <a:lnTo>
                  <a:pt x="5615867" y="3592995"/>
                </a:lnTo>
                <a:lnTo>
                  <a:pt x="5526768" y="3592995"/>
                </a:lnTo>
                <a:lnTo>
                  <a:pt x="5297516" y="3589699"/>
                </a:lnTo>
                <a:lnTo>
                  <a:pt x="5072759" y="3584753"/>
                </a:lnTo>
                <a:lnTo>
                  <a:pt x="4850251" y="3580082"/>
                </a:lnTo>
                <a:lnTo>
                  <a:pt x="4632236" y="3574861"/>
                </a:lnTo>
                <a:lnTo>
                  <a:pt x="4415345" y="3566894"/>
                </a:lnTo>
                <a:lnTo>
                  <a:pt x="4201828" y="3558376"/>
                </a:lnTo>
                <a:lnTo>
                  <a:pt x="3992803" y="3550683"/>
                </a:lnTo>
                <a:lnTo>
                  <a:pt x="3584870" y="3528977"/>
                </a:lnTo>
                <a:lnTo>
                  <a:pt x="3193793" y="3505898"/>
                </a:lnTo>
                <a:lnTo>
                  <a:pt x="2818449" y="3481719"/>
                </a:lnTo>
                <a:lnTo>
                  <a:pt x="2463334" y="3455068"/>
                </a:lnTo>
                <a:lnTo>
                  <a:pt x="2123952" y="3427317"/>
                </a:lnTo>
                <a:lnTo>
                  <a:pt x="1809292" y="3397369"/>
                </a:lnTo>
                <a:lnTo>
                  <a:pt x="1513738" y="3367971"/>
                </a:lnTo>
                <a:lnTo>
                  <a:pt x="1241781" y="3338572"/>
                </a:lnTo>
                <a:lnTo>
                  <a:pt x="992302" y="3310822"/>
                </a:lnTo>
                <a:lnTo>
                  <a:pt x="770916" y="3284445"/>
                </a:lnTo>
                <a:lnTo>
                  <a:pt x="570883" y="3259442"/>
                </a:lnTo>
                <a:lnTo>
                  <a:pt x="402316" y="3238561"/>
                </a:lnTo>
                <a:lnTo>
                  <a:pt x="260719" y="3218778"/>
                </a:lnTo>
                <a:lnTo>
                  <a:pt x="66304" y="3190479"/>
                </a:lnTo>
                <a:lnTo>
                  <a:pt x="1" y="3180862"/>
                </a:lnTo>
                <a:lnTo>
                  <a:pt x="1" y="3937502"/>
                </a:lnTo>
                <a:lnTo>
                  <a:pt x="0" y="3937502"/>
                </a:lnTo>
                <a:close/>
              </a:path>
            </a:pathLst>
          </a:custGeom>
        </p:spPr>
      </p:pic>
      <p:pic>
        <p:nvPicPr>
          <p:cNvPr id="4" name="Picture 4" descr="A picture containing scene, indoor, light, stage&#10;&#10;Description automatically generated">
            <a:extLst>
              <a:ext uri="{FF2B5EF4-FFF2-40B4-BE49-F238E27FC236}">
                <a16:creationId xmlns="" xmlns:a16="http://schemas.microsoft.com/office/drawing/2014/main" id="{55B75D27-88F6-418E-BD33-41E3D114FD97}"/>
              </a:ext>
            </a:extLst>
          </p:cNvPr>
          <p:cNvPicPr>
            <a:picLocks noChangeAspect="1"/>
          </p:cNvPicPr>
          <p:nvPr/>
        </p:nvPicPr>
        <p:blipFill rotWithShape="1">
          <a:blip r:embed="rId3"/>
          <a:srcRect r="1" b="14889"/>
          <a:stretch/>
        </p:blipFill>
        <p:spPr>
          <a:xfrm>
            <a:off x="6089905" y="454911"/>
            <a:ext cx="5625013" cy="3594644"/>
          </a:xfrm>
          <a:custGeom>
            <a:avLst/>
            <a:gdLst/>
            <a:ahLst/>
            <a:cxnLst/>
            <a:rect l="l" t="t" r="r" b="b"/>
            <a:pathLst>
              <a:path w="5625013" h="3594644">
                <a:moveTo>
                  <a:pt x="0" y="0"/>
                </a:moveTo>
                <a:lnTo>
                  <a:pt x="5625013" y="0"/>
                </a:lnTo>
                <a:lnTo>
                  <a:pt x="5625013" y="3182785"/>
                </a:lnTo>
                <a:lnTo>
                  <a:pt x="5369916" y="3223724"/>
                </a:lnTo>
                <a:lnTo>
                  <a:pt x="5115940" y="3262739"/>
                </a:lnTo>
                <a:lnTo>
                  <a:pt x="4860842" y="3300930"/>
                </a:lnTo>
                <a:lnTo>
                  <a:pt x="4604619" y="3333626"/>
                </a:lnTo>
                <a:lnTo>
                  <a:pt x="4349520" y="3366596"/>
                </a:lnTo>
                <a:lnTo>
                  <a:pt x="4093297" y="3397369"/>
                </a:lnTo>
                <a:lnTo>
                  <a:pt x="3840446" y="3423746"/>
                </a:lnTo>
                <a:lnTo>
                  <a:pt x="3584223" y="3448748"/>
                </a:lnTo>
                <a:lnTo>
                  <a:pt x="3329125" y="3471553"/>
                </a:lnTo>
                <a:lnTo>
                  <a:pt x="3078521" y="3491336"/>
                </a:lnTo>
                <a:lnTo>
                  <a:pt x="2824547" y="3511118"/>
                </a:lnTo>
                <a:lnTo>
                  <a:pt x="2573942" y="3527604"/>
                </a:lnTo>
                <a:lnTo>
                  <a:pt x="2323339" y="3540517"/>
                </a:lnTo>
                <a:lnTo>
                  <a:pt x="2073860" y="3553980"/>
                </a:lnTo>
                <a:lnTo>
                  <a:pt x="1826627" y="3565245"/>
                </a:lnTo>
                <a:lnTo>
                  <a:pt x="1581642" y="3573213"/>
                </a:lnTo>
                <a:lnTo>
                  <a:pt x="1336657" y="3580082"/>
                </a:lnTo>
                <a:lnTo>
                  <a:pt x="1093921" y="3586676"/>
                </a:lnTo>
                <a:lnTo>
                  <a:pt x="854555" y="3589699"/>
                </a:lnTo>
                <a:lnTo>
                  <a:pt x="615189" y="3592995"/>
                </a:lnTo>
                <a:lnTo>
                  <a:pt x="379194" y="3594644"/>
                </a:lnTo>
                <a:lnTo>
                  <a:pt x="145448" y="3592995"/>
                </a:lnTo>
                <a:lnTo>
                  <a:pt x="0" y="3592995"/>
                </a:lnTo>
                <a:close/>
              </a:path>
            </a:pathLst>
          </a:custGeom>
        </p:spPr>
      </p:pic>
      <p:sp>
        <p:nvSpPr>
          <p:cNvPr id="9" name="Freeform 16">
            <a:extLst>
              <a:ext uri="{FF2B5EF4-FFF2-40B4-BE49-F238E27FC236}">
                <a16:creationId xmlns="" xmlns:a16="http://schemas.microsoft.com/office/drawing/2014/main" id="{E4F17063-EDA4-417B-946F-BA357F3B39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1" name="Freeform: Shape 10">
            <a:extLst>
              <a:ext uri="{FF2B5EF4-FFF2-40B4-BE49-F238E27FC236}">
                <a16:creationId xmlns="" xmlns:a16="http://schemas.microsoft.com/office/drawing/2014/main" id="{D36F3EEA-55D4-4677-80E7-92D00B8F34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5">
            <a:extLst>
              <a:ext uri="{FF2B5EF4-FFF2-40B4-BE49-F238E27FC236}">
                <a16:creationId xmlns="" xmlns:a16="http://schemas.microsoft.com/office/drawing/2014/main" id="{C91E93A7-6C7F-4F77-9CB0-280D958EF4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TextBox 2">
            <a:extLst>
              <a:ext uri="{FF2B5EF4-FFF2-40B4-BE49-F238E27FC236}">
                <a16:creationId xmlns="" xmlns:a16="http://schemas.microsoft.com/office/drawing/2014/main" id="{6E7C981A-3CE3-4A23-9A05-5D282A557390}"/>
              </a:ext>
            </a:extLst>
          </p:cNvPr>
          <p:cNvSpPr txBox="1"/>
          <p:nvPr/>
        </p:nvSpPr>
        <p:spPr>
          <a:xfrm>
            <a:off x="1128158" y="4053315"/>
            <a:ext cx="4772509" cy="19089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ts val="1000"/>
              </a:spcBef>
              <a:buClr>
                <a:schemeClr val="accent1"/>
              </a:buClr>
              <a:buSzPct val="80000"/>
            </a:pPr>
            <a:r>
              <a:rPr lang="en-US" dirty="0"/>
              <a:t>Reading Corner: A quiet area where you can jump into the world of books. Having story time independently, with a friend or with an adult.  </a:t>
            </a:r>
            <a:endParaRPr lang="en-US"/>
          </a:p>
        </p:txBody>
      </p:sp>
      <p:sp>
        <p:nvSpPr>
          <p:cNvPr id="6" name="TextBox 5">
            <a:extLst>
              <a:ext uri="{FF2B5EF4-FFF2-40B4-BE49-F238E27FC236}">
                <a16:creationId xmlns="" xmlns:a16="http://schemas.microsoft.com/office/drawing/2014/main" id="{E15BBD7D-230D-4045-86E5-F6F8582FEEA0}"/>
              </a:ext>
            </a:extLst>
          </p:cNvPr>
          <p:cNvSpPr txBox="1"/>
          <p:nvPr/>
        </p:nvSpPr>
        <p:spPr>
          <a:xfrm>
            <a:off x="6952891" y="4293079"/>
            <a:ext cx="389338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Sensory Den: A quiet space where you can explore and develop your different senses. Accessing, fidget board, a range fidget toys and textured blankets.  </a:t>
            </a:r>
          </a:p>
        </p:txBody>
      </p:sp>
    </p:spTree>
    <p:extLst>
      <p:ext uri="{BB962C8B-B14F-4D97-AF65-F5344CB8AC3E}">
        <p14:creationId xmlns:p14="http://schemas.microsoft.com/office/powerpoint/2010/main" val="4697184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text, indoor&#10;&#10;Description automatically generated">
            <a:extLst>
              <a:ext uri="{FF2B5EF4-FFF2-40B4-BE49-F238E27FC236}">
                <a16:creationId xmlns="" xmlns:a16="http://schemas.microsoft.com/office/drawing/2014/main" id="{7480F3A0-9682-4DBE-8176-04102D3340AA}"/>
              </a:ext>
            </a:extLst>
          </p:cNvPr>
          <p:cNvPicPr>
            <a:picLocks noChangeAspect="1"/>
          </p:cNvPicPr>
          <p:nvPr/>
        </p:nvPicPr>
        <p:blipFill rotWithShape="1">
          <a:blip r:embed="rId2"/>
          <a:srcRect r="-1" b="6514"/>
          <a:stretch/>
        </p:blipFill>
        <p:spPr>
          <a:xfrm>
            <a:off x="477086" y="466162"/>
            <a:ext cx="5615867" cy="3937502"/>
          </a:xfrm>
          <a:custGeom>
            <a:avLst/>
            <a:gdLst/>
            <a:ahLst/>
            <a:cxnLst/>
            <a:rect l="l" t="t" r="r" b="b"/>
            <a:pathLst>
              <a:path w="5615867" h="3937502">
                <a:moveTo>
                  <a:pt x="0" y="0"/>
                </a:moveTo>
                <a:lnTo>
                  <a:pt x="5615867" y="0"/>
                </a:lnTo>
                <a:lnTo>
                  <a:pt x="5615867" y="3592995"/>
                </a:lnTo>
                <a:lnTo>
                  <a:pt x="5526768" y="3592995"/>
                </a:lnTo>
                <a:lnTo>
                  <a:pt x="5297516" y="3589699"/>
                </a:lnTo>
                <a:lnTo>
                  <a:pt x="5072759" y="3584753"/>
                </a:lnTo>
                <a:lnTo>
                  <a:pt x="4850251" y="3580082"/>
                </a:lnTo>
                <a:lnTo>
                  <a:pt x="4632236" y="3574861"/>
                </a:lnTo>
                <a:lnTo>
                  <a:pt x="4415345" y="3566894"/>
                </a:lnTo>
                <a:lnTo>
                  <a:pt x="4201828" y="3558376"/>
                </a:lnTo>
                <a:lnTo>
                  <a:pt x="3992803" y="3550683"/>
                </a:lnTo>
                <a:lnTo>
                  <a:pt x="3584870" y="3528977"/>
                </a:lnTo>
                <a:lnTo>
                  <a:pt x="3193793" y="3505898"/>
                </a:lnTo>
                <a:lnTo>
                  <a:pt x="2818449" y="3481719"/>
                </a:lnTo>
                <a:lnTo>
                  <a:pt x="2463334" y="3455068"/>
                </a:lnTo>
                <a:lnTo>
                  <a:pt x="2123952" y="3427317"/>
                </a:lnTo>
                <a:lnTo>
                  <a:pt x="1809292" y="3397369"/>
                </a:lnTo>
                <a:lnTo>
                  <a:pt x="1513738" y="3367971"/>
                </a:lnTo>
                <a:lnTo>
                  <a:pt x="1241781" y="3338572"/>
                </a:lnTo>
                <a:lnTo>
                  <a:pt x="992302" y="3310822"/>
                </a:lnTo>
                <a:lnTo>
                  <a:pt x="770916" y="3284445"/>
                </a:lnTo>
                <a:lnTo>
                  <a:pt x="570883" y="3259442"/>
                </a:lnTo>
                <a:lnTo>
                  <a:pt x="402316" y="3238561"/>
                </a:lnTo>
                <a:lnTo>
                  <a:pt x="260719" y="3218778"/>
                </a:lnTo>
                <a:lnTo>
                  <a:pt x="66304" y="3190479"/>
                </a:lnTo>
                <a:lnTo>
                  <a:pt x="1" y="3180862"/>
                </a:lnTo>
                <a:lnTo>
                  <a:pt x="1" y="3937502"/>
                </a:lnTo>
                <a:lnTo>
                  <a:pt x="0" y="3937502"/>
                </a:lnTo>
                <a:close/>
              </a:path>
            </a:pathLst>
          </a:custGeom>
        </p:spPr>
      </p:pic>
      <p:pic>
        <p:nvPicPr>
          <p:cNvPr id="3" name="Picture 3" descr="A picture containing text, outdoor, grass&#10;&#10;Description automatically generated">
            <a:extLst>
              <a:ext uri="{FF2B5EF4-FFF2-40B4-BE49-F238E27FC236}">
                <a16:creationId xmlns="" xmlns:a16="http://schemas.microsoft.com/office/drawing/2014/main" id="{B1157900-E8FC-4D81-AEB8-D6A97AAE240D}"/>
              </a:ext>
            </a:extLst>
          </p:cNvPr>
          <p:cNvPicPr>
            <a:picLocks noChangeAspect="1"/>
          </p:cNvPicPr>
          <p:nvPr/>
        </p:nvPicPr>
        <p:blipFill rotWithShape="1">
          <a:blip r:embed="rId3"/>
          <a:srcRect r="2" b="3653"/>
          <a:stretch/>
        </p:blipFill>
        <p:spPr>
          <a:xfrm>
            <a:off x="6089905" y="454911"/>
            <a:ext cx="5625013" cy="3594644"/>
          </a:xfrm>
          <a:custGeom>
            <a:avLst/>
            <a:gdLst/>
            <a:ahLst/>
            <a:cxnLst/>
            <a:rect l="l" t="t" r="r" b="b"/>
            <a:pathLst>
              <a:path w="5625013" h="3594644">
                <a:moveTo>
                  <a:pt x="0" y="0"/>
                </a:moveTo>
                <a:lnTo>
                  <a:pt x="5625013" y="0"/>
                </a:lnTo>
                <a:lnTo>
                  <a:pt x="5625013" y="3182785"/>
                </a:lnTo>
                <a:lnTo>
                  <a:pt x="5369916" y="3223724"/>
                </a:lnTo>
                <a:lnTo>
                  <a:pt x="5115940" y="3262739"/>
                </a:lnTo>
                <a:lnTo>
                  <a:pt x="4860842" y="3300930"/>
                </a:lnTo>
                <a:lnTo>
                  <a:pt x="4604619" y="3333626"/>
                </a:lnTo>
                <a:lnTo>
                  <a:pt x="4349520" y="3366596"/>
                </a:lnTo>
                <a:lnTo>
                  <a:pt x="4093297" y="3397369"/>
                </a:lnTo>
                <a:lnTo>
                  <a:pt x="3840446" y="3423746"/>
                </a:lnTo>
                <a:lnTo>
                  <a:pt x="3584223" y="3448748"/>
                </a:lnTo>
                <a:lnTo>
                  <a:pt x="3329125" y="3471553"/>
                </a:lnTo>
                <a:lnTo>
                  <a:pt x="3078521" y="3491336"/>
                </a:lnTo>
                <a:lnTo>
                  <a:pt x="2824547" y="3511118"/>
                </a:lnTo>
                <a:lnTo>
                  <a:pt x="2573942" y="3527604"/>
                </a:lnTo>
                <a:lnTo>
                  <a:pt x="2323339" y="3540517"/>
                </a:lnTo>
                <a:lnTo>
                  <a:pt x="2073860" y="3553980"/>
                </a:lnTo>
                <a:lnTo>
                  <a:pt x="1826627" y="3565245"/>
                </a:lnTo>
                <a:lnTo>
                  <a:pt x="1581642" y="3573213"/>
                </a:lnTo>
                <a:lnTo>
                  <a:pt x="1336657" y="3580082"/>
                </a:lnTo>
                <a:lnTo>
                  <a:pt x="1093921" y="3586676"/>
                </a:lnTo>
                <a:lnTo>
                  <a:pt x="854555" y="3589699"/>
                </a:lnTo>
                <a:lnTo>
                  <a:pt x="615189" y="3592995"/>
                </a:lnTo>
                <a:lnTo>
                  <a:pt x="379194" y="3594644"/>
                </a:lnTo>
                <a:lnTo>
                  <a:pt x="145448" y="3592995"/>
                </a:lnTo>
                <a:lnTo>
                  <a:pt x="0" y="3592995"/>
                </a:lnTo>
                <a:close/>
              </a:path>
            </a:pathLst>
          </a:custGeom>
        </p:spPr>
      </p:pic>
      <p:sp>
        <p:nvSpPr>
          <p:cNvPr id="18" name="Freeform 16">
            <a:extLst>
              <a:ext uri="{FF2B5EF4-FFF2-40B4-BE49-F238E27FC236}">
                <a16:creationId xmlns="" xmlns:a16="http://schemas.microsoft.com/office/drawing/2014/main" id="{E4F17063-EDA4-417B-946F-BA357F3B39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0" name="Freeform: Shape 19">
            <a:extLst>
              <a:ext uri="{FF2B5EF4-FFF2-40B4-BE49-F238E27FC236}">
                <a16:creationId xmlns="" xmlns:a16="http://schemas.microsoft.com/office/drawing/2014/main" id="{D36F3EEA-55D4-4677-80E7-92D00B8F34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Freeform 5">
            <a:extLst>
              <a:ext uri="{FF2B5EF4-FFF2-40B4-BE49-F238E27FC236}">
                <a16:creationId xmlns="" xmlns:a16="http://schemas.microsoft.com/office/drawing/2014/main" id="{C91E93A7-6C7F-4F77-9CB0-280D958EF4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 name="TextBox 4">
            <a:extLst>
              <a:ext uri="{FF2B5EF4-FFF2-40B4-BE49-F238E27FC236}">
                <a16:creationId xmlns="" xmlns:a16="http://schemas.microsoft.com/office/drawing/2014/main" id="{B5861185-AA6C-4312-8F88-6424371A2851}"/>
              </a:ext>
            </a:extLst>
          </p:cNvPr>
          <p:cNvSpPr txBox="1"/>
          <p:nvPr/>
        </p:nvSpPr>
        <p:spPr>
          <a:xfrm>
            <a:off x="840611" y="4125201"/>
            <a:ext cx="4772509" cy="19089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ts val="1000"/>
              </a:spcBef>
              <a:buClr>
                <a:schemeClr val="accent1"/>
              </a:buClr>
              <a:buSzPct val="80000"/>
            </a:pPr>
            <a:r>
              <a:rPr lang="en-US" dirty="0"/>
              <a:t>Undercover area, here we have lots of loose parts and activities for you to self-choose. Such as, balance boards, ball games and parachutes. We also have an obstacle course, an adult will help you set this up.</a:t>
            </a:r>
          </a:p>
        </p:txBody>
      </p:sp>
      <p:sp>
        <p:nvSpPr>
          <p:cNvPr id="6" name="TextBox 5">
            <a:extLst>
              <a:ext uri="{FF2B5EF4-FFF2-40B4-BE49-F238E27FC236}">
                <a16:creationId xmlns="" xmlns:a16="http://schemas.microsoft.com/office/drawing/2014/main" id="{148071E7-A63E-43FB-8445-D7FC879B23C5}"/>
              </a:ext>
            </a:extLst>
          </p:cNvPr>
          <p:cNvSpPr txBox="1"/>
          <p:nvPr/>
        </p:nvSpPr>
        <p:spPr>
          <a:xfrm>
            <a:off x="6349042" y="4408098"/>
            <a:ext cx="397965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omic Sans MS"/>
              </a:rPr>
              <a:t>You can play in the garden no matter the weather</a:t>
            </a:r>
          </a:p>
        </p:txBody>
      </p:sp>
    </p:spTree>
    <p:extLst>
      <p:ext uri="{BB962C8B-B14F-4D97-AF65-F5344CB8AC3E}">
        <p14:creationId xmlns:p14="http://schemas.microsoft.com/office/powerpoint/2010/main" val="26796445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a:extLst>
              <a:ext uri="{FF2B5EF4-FFF2-40B4-BE49-F238E27FC236}">
                <a16:creationId xmlns="" xmlns:a16="http://schemas.microsoft.com/office/drawing/2014/main" id="{2B9C7AA3-6970-4F10-B854-708AAF481A2E}"/>
              </a:ext>
            </a:extLst>
          </p:cNvPr>
          <p:cNvPicPr>
            <a:picLocks noChangeAspect="1"/>
          </p:cNvPicPr>
          <p:nvPr/>
        </p:nvPicPr>
        <p:blipFill rotWithShape="1">
          <a:blip r:embed="rId2"/>
          <a:srcRect l="16962" r="7931" b="2"/>
          <a:stretch/>
        </p:blipFill>
        <p:spPr>
          <a:xfrm>
            <a:off x="484632" y="2145756"/>
            <a:ext cx="2560320" cy="2560341"/>
          </a:xfrm>
          <a:prstGeom prst="rect">
            <a:avLst/>
          </a:prstGeom>
        </p:spPr>
      </p:pic>
      <p:cxnSp>
        <p:nvCxnSpPr>
          <p:cNvPr id="14" name="Straight Connector 13">
            <a:extLst>
              <a:ext uri="{FF2B5EF4-FFF2-40B4-BE49-F238E27FC236}">
                <a16:creationId xmlns="" xmlns:a16="http://schemas.microsoft.com/office/drawing/2014/main" id="{50DA1EB8-87CF-4588-A1FD-4756F9A28F6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7" descr="A picture containing building, porch, deck&#10;&#10;Description automatically generated">
            <a:extLst>
              <a:ext uri="{FF2B5EF4-FFF2-40B4-BE49-F238E27FC236}">
                <a16:creationId xmlns="" xmlns:a16="http://schemas.microsoft.com/office/drawing/2014/main" id="{E38D3B88-7C4B-4B62-8195-D6536CC888AF}"/>
              </a:ext>
            </a:extLst>
          </p:cNvPr>
          <p:cNvPicPr>
            <a:picLocks noChangeAspect="1"/>
          </p:cNvPicPr>
          <p:nvPr/>
        </p:nvPicPr>
        <p:blipFill rotWithShape="1">
          <a:blip r:embed="rId3"/>
          <a:srcRect l="11802" r="13307" b="2"/>
          <a:stretch/>
        </p:blipFill>
        <p:spPr>
          <a:xfrm>
            <a:off x="3354631" y="2145779"/>
            <a:ext cx="2560320" cy="2560295"/>
          </a:xfrm>
          <a:prstGeom prst="rect">
            <a:avLst/>
          </a:prstGeom>
        </p:spPr>
      </p:pic>
      <p:cxnSp>
        <p:nvCxnSpPr>
          <p:cNvPr id="16" name="Straight Connector 15">
            <a:extLst>
              <a:ext uri="{FF2B5EF4-FFF2-40B4-BE49-F238E27FC236}">
                <a16:creationId xmlns="" xmlns:a16="http://schemas.microsoft.com/office/drawing/2014/main" id="{D7A4E378-EA57-47B9-B1EB-58B998F6CF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Picture 9" descr="A picture containing outdoor, building, ground&#10;&#10;Description automatically generated">
            <a:extLst>
              <a:ext uri="{FF2B5EF4-FFF2-40B4-BE49-F238E27FC236}">
                <a16:creationId xmlns="" xmlns:a16="http://schemas.microsoft.com/office/drawing/2014/main" id="{595F12AB-315C-440A-B6D9-A1C0D1C57CD5}"/>
              </a:ext>
            </a:extLst>
          </p:cNvPr>
          <p:cNvPicPr>
            <a:picLocks noChangeAspect="1"/>
          </p:cNvPicPr>
          <p:nvPr/>
        </p:nvPicPr>
        <p:blipFill rotWithShape="1">
          <a:blip r:embed="rId4"/>
          <a:srcRect l="19288" r="5824" b="3"/>
          <a:stretch/>
        </p:blipFill>
        <p:spPr>
          <a:xfrm>
            <a:off x="9024934" y="2160150"/>
            <a:ext cx="2560320" cy="2560307"/>
          </a:xfrm>
          <a:prstGeom prst="rect">
            <a:avLst/>
          </a:prstGeom>
        </p:spPr>
      </p:pic>
      <p:cxnSp>
        <p:nvCxnSpPr>
          <p:cNvPr id="11" name="Straight Connector 17">
            <a:extLst>
              <a:ext uri="{FF2B5EF4-FFF2-40B4-BE49-F238E27FC236}">
                <a16:creationId xmlns="" xmlns:a16="http://schemas.microsoft.com/office/drawing/2014/main" id="{D2B31ED6-76F0-425A-9A41-C947AEF9C14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 name="Picture 6" descr="A picture containing ground, outdoor, building, porch&#10;&#10;Description automatically generated">
            <a:extLst>
              <a:ext uri="{FF2B5EF4-FFF2-40B4-BE49-F238E27FC236}">
                <a16:creationId xmlns="" xmlns:a16="http://schemas.microsoft.com/office/drawing/2014/main" id="{FAFD80E7-CEF6-4E3C-9D5E-6CB7C244A5E6}"/>
              </a:ext>
            </a:extLst>
          </p:cNvPr>
          <p:cNvPicPr>
            <a:picLocks noChangeAspect="1"/>
          </p:cNvPicPr>
          <p:nvPr/>
        </p:nvPicPr>
        <p:blipFill rotWithShape="1">
          <a:blip r:embed="rId5"/>
          <a:srcRect l="9577" r="18936" b="2"/>
          <a:stretch/>
        </p:blipFill>
        <p:spPr>
          <a:xfrm>
            <a:off x="6144549" y="2145782"/>
            <a:ext cx="2560320" cy="2560290"/>
          </a:xfrm>
          <a:prstGeom prst="rect">
            <a:avLst/>
          </a:prstGeom>
        </p:spPr>
      </p:pic>
      <p:sp>
        <p:nvSpPr>
          <p:cNvPr id="10" name="TextBox 9">
            <a:extLst>
              <a:ext uri="{FF2B5EF4-FFF2-40B4-BE49-F238E27FC236}">
                <a16:creationId xmlns="" xmlns:a16="http://schemas.microsoft.com/office/drawing/2014/main" id="{338C3DCF-0B54-48E2-9DC1-8646F97AE866}"/>
              </a:ext>
            </a:extLst>
          </p:cNvPr>
          <p:cNvSpPr txBox="1"/>
          <p:nvPr/>
        </p:nvSpPr>
        <p:spPr>
          <a:xfrm>
            <a:off x="483079" y="4868174"/>
            <a:ext cx="2714446"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dirty="0">
                <a:latin typeface="Comic Sans MS"/>
                <a:ea typeface="Comic Sans MS"/>
                <a:cs typeface="Comic Sans MS"/>
              </a:rPr>
              <a:t>Hill, slide, musical area and road, we do a lot of big movement in this area as well as using bikes and scooters. When our sand area is closed we </a:t>
            </a:r>
            <a:r>
              <a:rPr lang="en-US" sz="1400" dirty="0" err="1">
                <a:latin typeface="Comic Sans MS"/>
                <a:ea typeface="Comic Sans MS"/>
                <a:cs typeface="Comic Sans MS"/>
              </a:rPr>
              <a:t>utilise</a:t>
            </a:r>
            <a:r>
              <a:rPr lang="en-US" sz="1400" dirty="0">
                <a:latin typeface="Comic Sans MS"/>
                <a:ea typeface="Comic Sans MS"/>
                <a:cs typeface="Comic Sans MS"/>
              </a:rPr>
              <a:t> this space for quiet activities such as reading.</a:t>
            </a:r>
            <a:endParaRPr lang="en-US" sz="1050" dirty="0"/>
          </a:p>
        </p:txBody>
      </p:sp>
      <p:sp>
        <p:nvSpPr>
          <p:cNvPr id="12" name="TextBox 11">
            <a:extLst>
              <a:ext uri="{FF2B5EF4-FFF2-40B4-BE49-F238E27FC236}">
                <a16:creationId xmlns="" xmlns:a16="http://schemas.microsoft.com/office/drawing/2014/main" id="{1E925AA9-29DD-4785-BDEC-0AFB03454D98}"/>
              </a:ext>
            </a:extLst>
          </p:cNvPr>
          <p:cNvSpPr txBox="1"/>
          <p:nvPr/>
        </p:nvSpPr>
        <p:spPr>
          <a:xfrm>
            <a:off x="9022332" y="4824143"/>
            <a:ext cx="274320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Comic Sans MS"/>
                <a:ea typeface="Comic Sans MS"/>
                <a:cs typeface="Comic Sans MS"/>
              </a:rPr>
              <a:t>We also go in small groups to the climbing frame in the other garden. Here you can develop your gross motor skills and confidence with climbing large play equipment. </a:t>
            </a:r>
            <a:endParaRPr lang="en-US" sz="1200"/>
          </a:p>
        </p:txBody>
      </p:sp>
      <p:sp>
        <p:nvSpPr>
          <p:cNvPr id="13" name="TextBox 12">
            <a:extLst>
              <a:ext uri="{FF2B5EF4-FFF2-40B4-BE49-F238E27FC236}">
                <a16:creationId xmlns="" xmlns:a16="http://schemas.microsoft.com/office/drawing/2014/main" id="{CFA55F97-A598-40E0-97C6-EA76E1F028DA}"/>
              </a:ext>
            </a:extLst>
          </p:cNvPr>
          <p:cNvSpPr txBox="1"/>
          <p:nvPr/>
        </p:nvSpPr>
        <p:spPr>
          <a:xfrm>
            <a:off x="4825042" y="5069457"/>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omic Sans MS"/>
              </a:rPr>
              <a:t>Wendy house, Mud kitchen and sand pit which are great for imaginative play.</a:t>
            </a:r>
          </a:p>
        </p:txBody>
      </p:sp>
    </p:spTree>
    <p:extLst>
      <p:ext uri="{BB962C8B-B14F-4D97-AF65-F5344CB8AC3E}">
        <p14:creationId xmlns:p14="http://schemas.microsoft.com/office/powerpoint/2010/main" val="349309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93E10248-AF0E-477D-B4D2-47C02CE4E35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 xmlns:a16="http://schemas.microsoft.com/office/drawing/2014/main" id="{533010C2-2DA5-460F-A40C-5317F567A03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 xmlns:a16="http://schemas.microsoft.com/office/drawing/2014/main" id="{17CB0634-F963-4EC9-A6F6-8EA46BD1F10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 xmlns:a16="http://schemas.microsoft.com/office/drawing/2014/main" id="{73C0A186-7444-4460-9C37-532E7671E9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 xmlns:a16="http://schemas.microsoft.com/office/drawing/2014/main" id="{F1ECA4FE-7D2F-4576-B767-3A5F5ABFE90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92000" cy="6858000"/>
            <a:chOff x="0" y="0"/>
            <a:chExt cx="12192000" cy="6858000"/>
          </a:xfrm>
        </p:grpSpPr>
        <p:sp useBgFill="1">
          <p:nvSpPr>
            <p:cNvPr id="15" name="Rectangle 14">
              <a:extLst>
                <a:ext uri="{FF2B5EF4-FFF2-40B4-BE49-F238E27FC236}">
                  <a16:creationId xmlns="" xmlns:a16="http://schemas.microsoft.com/office/drawing/2014/main" id="{5969441E-5462-4859-86CD-1737FDE3604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 xmlns:a16="http://schemas.microsoft.com/office/drawing/2014/main" id="{596BD4B5-6833-40CC-96FE-EDC67563426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4" name="TextBox 3">
            <a:extLst>
              <a:ext uri="{FF2B5EF4-FFF2-40B4-BE49-F238E27FC236}">
                <a16:creationId xmlns="" xmlns:a16="http://schemas.microsoft.com/office/drawing/2014/main" id="{B12E4AB9-9715-49B5-B409-441FD9D4FFC0}"/>
              </a:ext>
            </a:extLst>
          </p:cNvPr>
          <p:cNvSpPr txBox="1"/>
          <p:nvPr/>
        </p:nvSpPr>
        <p:spPr>
          <a:xfrm>
            <a:off x="1946787" y="1258528"/>
            <a:ext cx="373871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smtClean="0"/>
              <a:t>Please copy and paste the link below into your browser to view our Preschool Tour:</a:t>
            </a:r>
            <a:endParaRPr lang="en-US" dirty="0"/>
          </a:p>
        </p:txBody>
      </p:sp>
      <p:sp>
        <p:nvSpPr>
          <p:cNvPr id="5" name="TextBox 4">
            <a:extLst>
              <a:ext uri="{FF2B5EF4-FFF2-40B4-BE49-F238E27FC236}">
                <a16:creationId xmlns="" xmlns:a16="http://schemas.microsoft.com/office/drawing/2014/main" id="{99BB4057-0100-4647-88E3-8AFD228A1DB9}"/>
              </a:ext>
            </a:extLst>
          </p:cNvPr>
          <p:cNvSpPr txBox="1"/>
          <p:nvPr/>
        </p:nvSpPr>
        <p:spPr>
          <a:xfrm>
            <a:off x="6352162" y="3847177"/>
            <a:ext cx="510518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Our </a:t>
            </a:r>
            <a:r>
              <a:rPr lang="en-US" dirty="0" smtClean="0">
                <a:ea typeface="+mn-lt"/>
                <a:cs typeface="+mn-lt"/>
              </a:rPr>
              <a:t>website</a:t>
            </a:r>
            <a:r>
              <a:rPr lang="en-US" dirty="0">
                <a:ea typeface="+mn-lt"/>
                <a:cs typeface="+mn-lt"/>
              </a:rPr>
              <a:t>: </a:t>
            </a:r>
            <a:r>
              <a:rPr lang="en-US" dirty="0">
                <a:ea typeface="+mn-lt"/>
                <a:cs typeface="+mn-lt"/>
                <a:hlinkClick r:id="rId3"/>
              </a:rPr>
              <a:t>https://abcchildcare.org.uk/</a:t>
            </a:r>
            <a:endParaRPr lang="en-US" dirty="0">
              <a:ea typeface="+mn-lt"/>
              <a:cs typeface="+mn-lt"/>
            </a:endParaRPr>
          </a:p>
          <a:p>
            <a:endParaRPr lang="en-US" dirty="0"/>
          </a:p>
          <a:p>
            <a:r>
              <a:rPr lang="en-US" dirty="0" smtClean="0"/>
              <a:t>Our </a:t>
            </a:r>
            <a:r>
              <a:rPr lang="en-US" dirty="0" err="1"/>
              <a:t>facebook</a:t>
            </a:r>
            <a:r>
              <a:rPr lang="en-US" dirty="0" smtClean="0"/>
              <a:t>: ABC Preschool - Ipswich Ltd</a:t>
            </a:r>
            <a:endParaRPr lang="en-US" dirty="0"/>
          </a:p>
          <a:p>
            <a:endParaRPr lang="en-US" dirty="0"/>
          </a:p>
          <a:p>
            <a:r>
              <a:rPr lang="en-US" dirty="0"/>
              <a:t>Our contact number: 01473 718296 option 3</a:t>
            </a:r>
          </a:p>
        </p:txBody>
      </p:sp>
      <p:pic>
        <p:nvPicPr>
          <p:cNvPr id="6" name="Picture 6" descr="A picture containing clipart&#10;&#10;Description automatically generated">
            <a:extLst>
              <a:ext uri="{FF2B5EF4-FFF2-40B4-BE49-F238E27FC236}">
                <a16:creationId xmlns="" xmlns:a16="http://schemas.microsoft.com/office/drawing/2014/main" id="{F484ECF0-1B71-4BBA-9DF8-C0DAD391BF2E}"/>
              </a:ext>
            </a:extLst>
          </p:cNvPr>
          <p:cNvPicPr>
            <a:picLocks noChangeAspect="1"/>
          </p:cNvPicPr>
          <p:nvPr/>
        </p:nvPicPr>
        <p:blipFill>
          <a:blip r:embed="rId4"/>
          <a:stretch>
            <a:fillRect/>
          </a:stretch>
        </p:blipFill>
        <p:spPr>
          <a:xfrm>
            <a:off x="7639819" y="1352090"/>
            <a:ext cx="2295525" cy="1990725"/>
          </a:xfrm>
          <a:prstGeom prst="rect">
            <a:avLst/>
          </a:prstGeom>
        </p:spPr>
      </p:pic>
      <p:sp>
        <p:nvSpPr>
          <p:cNvPr id="2" name="TextBox 1"/>
          <p:cNvSpPr txBox="1"/>
          <p:nvPr/>
        </p:nvSpPr>
        <p:spPr>
          <a:xfrm>
            <a:off x="2026508" y="2413686"/>
            <a:ext cx="3089189" cy="646331"/>
          </a:xfrm>
          <a:prstGeom prst="rect">
            <a:avLst/>
          </a:prstGeom>
          <a:noFill/>
        </p:spPr>
        <p:txBody>
          <a:bodyPr wrap="square" rtlCol="0">
            <a:spAutoFit/>
          </a:bodyPr>
          <a:lstStyle/>
          <a:p>
            <a:r>
              <a:rPr lang="en-GB"/>
              <a:t>https://youtu.be/5vmZAVEeOck</a:t>
            </a:r>
            <a:endParaRPr lang="en-GB" dirty="0"/>
          </a:p>
        </p:txBody>
      </p:sp>
    </p:spTree>
    <p:extLst>
      <p:ext uri="{BB962C8B-B14F-4D97-AF65-F5344CB8AC3E}">
        <p14:creationId xmlns:p14="http://schemas.microsoft.com/office/powerpoint/2010/main" val="40159621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office theme</Template>
  <TotalTime>40</TotalTime>
  <Words>599</Words>
  <Application>Microsoft Office PowerPoint</Application>
  <PresentationFormat>Widescreen</PresentationFormat>
  <Paragraphs>25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Century Gothic</vt:lpstr>
      <vt:lpstr>Comic Sans MS</vt:lpstr>
      <vt:lpstr>Lucida Sans</vt:lpstr>
      <vt:lpstr>Wingdings 3</vt:lpstr>
      <vt:lpstr>Ion Boardroom</vt:lpstr>
      <vt:lpstr>ABC Childcare Ipswich Ltd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Quinton</dc:creator>
  <cp:lastModifiedBy>Microsoft account</cp:lastModifiedBy>
  <cp:revision>241</cp:revision>
  <dcterms:created xsi:type="dcterms:W3CDTF">2021-10-16T11:55:05Z</dcterms:created>
  <dcterms:modified xsi:type="dcterms:W3CDTF">2022-01-17T11:25:19Z</dcterms:modified>
</cp:coreProperties>
</file>